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7" r:id="rId1"/>
  </p:sldMasterIdLst>
  <p:notesMasterIdLst>
    <p:notesMasterId r:id="rId7"/>
  </p:notesMasterIdLst>
  <p:handoutMasterIdLst>
    <p:handoutMasterId r:id="rId8"/>
  </p:handoutMasterIdLst>
  <p:sldIdLst>
    <p:sldId id="256" r:id="rId2"/>
    <p:sldId id="274" r:id="rId3"/>
    <p:sldId id="281" r:id="rId4"/>
    <p:sldId id="282" r:id="rId5"/>
    <p:sldId id="28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3A4923"/>
    <a:srgbClr val="323F1E"/>
    <a:srgbClr val="2E3A1C"/>
    <a:srgbClr val="003A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526" autoAdjust="0"/>
    <p:restoredTop sz="92377" autoAdjust="0"/>
  </p:normalViewPr>
  <p:slideViewPr>
    <p:cSldViewPr>
      <p:cViewPr varScale="1">
        <p:scale>
          <a:sx n="68" d="100"/>
          <a:sy n="68" d="100"/>
        </p:scale>
        <p:origin x="-1200" y="-90"/>
      </p:cViewPr>
      <p:guideLst>
        <p:guide orient="horz" pos="102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A8179D-1DAD-CD45-845D-B90BB87858CA}" type="datetimeFigureOut">
              <a:rPr lang="en-US" smtClean="0"/>
              <a:pPr/>
              <a:t>10/12/2014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B31EE3-266A-C644-BD25-CC6FDED947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0376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702F49-AB9F-44E8-AD6D-8B235D6FFA93}" type="datetimeFigureOut">
              <a:rPr lang="en-US" smtClean="0"/>
              <a:pPr/>
              <a:t>10/12/2014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C40F40-438B-4741-9663-A745F4A010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48382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C40F40-438B-4741-9663-A745F4A010D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C40F40-438B-4741-9663-A745F4A010D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7726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C40F40-438B-4741-9663-A745F4A010D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499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7" Type="http://schemas.microsoft.com/office/2007/relationships/hdphoto" Target="../media/hdphoto1.wdp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folie D (Hintergrundbild)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hteck 23"/>
          <p:cNvSpPr/>
          <p:nvPr userDrawn="1"/>
        </p:nvSpPr>
        <p:spPr>
          <a:xfrm>
            <a:off x="1" y="1"/>
            <a:ext cx="9143999" cy="46915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44000" tIns="108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3850" y="1063254"/>
            <a:ext cx="8496299" cy="960809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pic>
        <p:nvPicPr>
          <p:cNvPr id="13" name="Bild 18" descr="g_eth_logo_kurz_neg_Schutzraum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39" y="152400"/>
            <a:ext cx="971061" cy="158400"/>
          </a:xfrm>
          <a:prstGeom prst="rect">
            <a:avLst/>
          </a:prstGeom>
        </p:spPr>
      </p:pic>
      <p:sp>
        <p:nvSpPr>
          <p:cNvPr id="15" name="TextBox 14"/>
          <p:cNvSpPr txBox="1"/>
          <p:nvPr userDrawn="1"/>
        </p:nvSpPr>
        <p:spPr>
          <a:xfrm>
            <a:off x="8058447" y="0"/>
            <a:ext cx="101822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b="1" i="1" dirty="0" smtClean="0">
                <a:solidFill>
                  <a:schemeClr val="bg1">
                    <a:lumMod val="95000"/>
                  </a:schemeClr>
                </a:solidFill>
              </a:rPr>
              <a:t>spcl.inf.ethz.ch</a:t>
            </a:r>
            <a:endParaRPr lang="en-US" sz="900" b="1" i="1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6" name="Picture 2" descr="X:\pubs\2013\einfuehrungsvorlesung\twitter-bird-dark-bgs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25968" y="152400"/>
            <a:ext cx="256032" cy="256032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 userDrawn="1"/>
        </p:nvSpPr>
        <p:spPr>
          <a:xfrm>
            <a:off x="8311721" y="152400"/>
            <a:ext cx="7649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b="1" i="1" dirty="0" smtClean="0">
                <a:solidFill>
                  <a:schemeClr val="bg1">
                    <a:lumMod val="95000"/>
                  </a:schemeClr>
                </a:solidFill>
              </a:rPr>
              <a:t>@spcl_eth</a:t>
            </a:r>
            <a:endParaRPr lang="en-US" sz="900" b="1" i="1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8" name="Picture 2" descr="X:\pubs\2013\einfuehrungsvorlesung\spcl_white.png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20272" y="-29740"/>
            <a:ext cx="987425" cy="506412"/>
          </a:xfrm>
          <a:prstGeom prst="rect">
            <a:avLst/>
          </a:prstGeom>
          <a:noFill/>
        </p:spPr>
      </p:pic>
      <p:pic>
        <p:nvPicPr>
          <p:cNvPr id="21" name="Picture 7" descr="X:\pubs\2013\einfuehrungsvorlesung\panorama.jpg"/>
          <p:cNvPicPr>
            <a:picLocks noChangeAspect="1" noChangeArrowheads="1"/>
          </p:cNvPicPr>
          <p:nvPr userDrawn="1"/>
        </p:nvPicPr>
        <p:blipFill>
          <a:blip r:embed="rId6" cstate="print">
            <a:alphaModFix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GlowDiffused trans="100000" intensity="1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548261" y="0"/>
            <a:ext cx="5291991" cy="4663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807231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850" y="1352554"/>
            <a:ext cx="8496300" cy="4895846"/>
          </a:xfrm>
        </p:spPr>
        <p:txBody>
          <a:bodyPr/>
          <a:lstStyle>
            <a:lvl1pPr>
              <a:defRPr sz="2000" b="1"/>
            </a:lvl1pPr>
            <a:lvl2pPr>
              <a:buClrTx/>
              <a:buFont typeface="Wingdings" pitchFamily="2" charset="2"/>
              <a:buChar char="§"/>
              <a:defRPr sz="1800"/>
            </a:lvl2pPr>
            <a:lvl3pPr>
              <a:buNone/>
              <a:defRPr i="1"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((Vorname Nachname))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de-CH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((Vorname Nachname))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((Vorname Nachname))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((Vorname Nachname))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5389624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23850" y="4563876"/>
            <a:ext cx="8496300" cy="1673412"/>
          </a:xfrm>
          <a:solidFill>
            <a:schemeClr val="bg2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((Vorname Nachname))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8" t="19025" r="112" b="21320"/>
          <a:stretch/>
        </p:blipFill>
        <p:spPr>
          <a:xfrm>
            <a:off x="323850" y="620713"/>
            <a:ext cx="8496300" cy="280828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3850" y="3429000"/>
            <a:ext cx="8496300" cy="1152128"/>
          </a:xfrm>
          <a:solidFill>
            <a:schemeClr val="bg2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260099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12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hteck 23"/>
          <p:cNvSpPr/>
          <p:nvPr userDrawn="1"/>
        </p:nvSpPr>
        <p:spPr>
          <a:xfrm>
            <a:off x="1" y="1"/>
            <a:ext cx="9143999" cy="46915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562600" y="6389688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((Vorname Nachname))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877300" y="6465888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200"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3850" y="1349376"/>
            <a:ext cx="8483938" cy="51276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23850" y="533400"/>
            <a:ext cx="8496300" cy="533400"/>
          </a:xfrm>
          <a:prstGeom prst="rect">
            <a:avLst/>
          </a:prstGeom>
          <a:solidFill>
            <a:schemeClr val="bg1"/>
          </a:solidFill>
        </p:spPr>
        <p:txBody>
          <a:bodyPr vert="horz" lIns="140400" tIns="0" rIns="144000" bIns="0" rtlCol="0" anchor="b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pic>
        <p:nvPicPr>
          <p:cNvPr id="15" name="Bild 18" descr="g_eth_logo_kurz_neg_Schutzraum.eps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39" y="152400"/>
            <a:ext cx="971061" cy="158400"/>
          </a:xfrm>
          <a:prstGeom prst="rect">
            <a:avLst/>
          </a:prstGeom>
        </p:spPr>
      </p:pic>
      <p:sp>
        <p:nvSpPr>
          <p:cNvPr id="19" name="TextBox 18"/>
          <p:cNvSpPr txBox="1"/>
          <p:nvPr userDrawn="1"/>
        </p:nvSpPr>
        <p:spPr>
          <a:xfrm>
            <a:off x="8058447" y="0"/>
            <a:ext cx="101822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b="1" i="1" dirty="0" smtClean="0">
                <a:solidFill>
                  <a:schemeClr val="bg1">
                    <a:lumMod val="95000"/>
                  </a:schemeClr>
                </a:solidFill>
              </a:rPr>
              <a:t>spcl.inf.ethz.ch</a:t>
            </a:r>
            <a:endParaRPr lang="en-US" sz="900" b="1" i="1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026" name="Picture 2" descr="X:\pubs\2013\einfuehrungsvorlesung\twitter-bird-dark-bgs.pn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125968" y="152400"/>
            <a:ext cx="256032" cy="256032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 userDrawn="1"/>
        </p:nvSpPr>
        <p:spPr>
          <a:xfrm>
            <a:off x="8311721" y="152400"/>
            <a:ext cx="7649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b="1" i="1" dirty="0" smtClean="0">
                <a:solidFill>
                  <a:schemeClr val="bg1">
                    <a:lumMod val="95000"/>
                  </a:schemeClr>
                </a:solidFill>
              </a:rPr>
              <a:t>@spcl_eth</a:t>
            </a:r>
            <a:endParaRPr lang="en-US" sz="900" b="1" i="1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3074" name="Picture 2" descr="X:\pubs\2013\einfuehrungsvorlesung\spcl_white.png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020272" y="-29740"/>
            <a:ext cx="987425" cy="506412"/>
          </a:xfrm>
          <a:prstGeom prst="rect">
            <a:avLst/>
          </a:prstGeom>
          <a:noFill/>
        </p:spPr>
      </p:pic>
      <p:pic>
        <p:nvPicPr>
          <p:cNvPr id="44039" name="Picture 7" descr="X:\pubs\2013\einfuehrungsvorlesung\panorama.jpg"/>
          <p:cNvPicPr>
            <a:picLocks noChangeAspect="1" noChangeArrowheads="1"/>
          </p:cNvPicPr>
          <p:nvPr userDrawn="1"/>
        </p:nvPicPr>
        <p:blipFill>
          <a:blip r:embed="rId11" cstate="print">
            <a:alphaModFix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GlowDiffused trans="100000" intensity="1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548261" y="0"/>
            <a:ext cx="5291991" cy="466344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2" r:id="rId2"/>
    <p:sldLayoutId id="2147483683" r:id="rId3"/>
    <p:sldLayoutId id="2147483684" r:id="rId4"/>
    <p:sldLayoutId id="2147483685" r:id="rId5"/>
    <p:sldLayoutId id="2147483678" r:id="rId6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bg2"/>
        </a:buClr>
        <a:buFont typeface="Wingdings" pitchFamily="2" charset="2"/>
        <a:buChar char="§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Tx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bg2"/>
        </a:buClr>
        <a:buFont typeface="Wingdings" pitchFamily="2" charset="2"/>
        <a:buNone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bg2"/>
        </a:buClr>
        <a:buFont typeface="Wingdings" pitchFamily="2" charset="2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bg2"/>
        </a:buClr>
        <a:buFont typeface="Wingdings" pitchFamily="2" charset="2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503548" y="476672"/>
            <a:ext cx="8496298" cy="465726"/>
          </a:xfrm>
          <a:solidFill>
            <a:schemeClr val="bg1">
              <a:alpha val="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en-US" cap="small" dirty="0" err="1" smtClean="0"/>
              <a:t>Timo</a:t>
            </a:r>
            <a:r>
              <a:rPr lang="en-US" cap="small" dirty="0" smtClean="0"/>
              <a:t> Schneider &lt;timos@inf.ethz.ch&gt;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3548" y="919212"/>
            <a:ext cx="8496299" cy="960809"/>
          </a:xfrm>
          <a:solidFill>
            <a:schemeClr val="bg1">
              <a:alpha val="0"/>
            </a:schemeClr>
          </a:solidFill>
        </p:spPr>
        <p:txBody>
          <a:bodyPr>
            <a:noAutofit/>
          </a:bodyPr>
          <a:lstStyle/>
          <a:p>
            <a:r>
              <a:rPr lang="en-US" dirty="0" smtClean="0"/>
              <a:t>DPHPC Recitation Session 4</a:t>
            </a:r>
            <a:br>
              <a:rPr lang="en-US" dirty="0" smtClean="0"/>
            </a:br>
            <a:r>
              <a:rPr lang="en-US" dirty="0" smtClean="0"/>
              <a:t>Sequential Consistency</a:t>
            </a:r>
            <a:endParaRPr lang="de-D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– False Sharing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11466" y="4887566"/>
            <a:ext cx="3718668" cy="9721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392697" y="5188954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Main Memory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581761" y="2215826"/>
            <a:ext cx="3204356" cy="216024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769605" y="3916344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Cache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734204" y="2367286"/>
            <a:ext cx="2916324" cy="2880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734204" y="2729666"/>
            <a:ext cx="2916324" cy="2880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734204" y="3092046"/>
            <a:ext cx="2916324" cy="2880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734204" y="3454426"/>
            <a:ext cx="2916324" cy="2880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/>
          <p:cNvCxnSpPr>
            <a:stCxn id="18" idx="2"/>
          </p:cNvCxnSpPr>
          <p:nvPr/>
        </p:nvCxnSpPr>
        <p:spPr>
          <a:xfrm>
            <a:off x="2358810" y="2088459"/>
            <a:ext cx="1045476" cy="422843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163611" y="1442128"/>
            <a:ext cx="23903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Cacheline</a:t>
            </a:r>
            <a:endParaRPr lang="en-US" dirty="0" smtClean="0"/>
          </a:p>
          <a:p>
            <a:r>
              <a:rPr lang="en-US" dirty="0" smtClean="0"/>
              <a:t>(holds multiple Bytes)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35653" y="4369553"/>
            <a:ext cx="185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Byte-</a:t>
            </a:r>
            <a:r>
              <a:rPr lang="en-US" dirty="0" err="1" smtClean="0"/>
              <a:t>adressable</a:t>
            </a:r>
            <a:endParaRPr lang="en-US" dirty="0"/>
          </a:p>
        </p:txBody>
      </p:sp>
      <p:cxnSp>
        <p:nvCxnSpPr>
          <p:cNvPr id="22" name="Straight Arrow Connector 21"/>
          <p:cNvCxnSpPr>
            <a:stCxn id="20" idx="3"/>
          </p:cNvCxnSpPr>
          <p:nvPr/>
        </p:nvCxnSpPr>
        <p:spPr>
          <a:xfrm>
            <a:off x="1987442" y="4554219"/>
            <a:ext cx="522738" cy="364282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1437745" y="2299880"/>
            <a:ext cx="3492388" cy="751482"/>
          </a:xfrm>
          <a:prstGeom prst="rect">
            <a:avLst/>
          </a:prstGeom>
          <a:noFill/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1436899" y="3051362"/>
            <a:ext cx="3492388" cy="832850"/>
          </a:xfrm>
          <a:prstGeom prst="rect">
            <a:avLst/>
          </a:prstGeom>
          <a:noFill/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5580113" y="1765293"/>
            <a:ext cx="345638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i</a:t>
            </a:r>
            <a:r>
              <a:rPr lang="en-US" dirty="0" err="1" smtClean="0"/>
              <a:t>nt</a:t>
            </a:r>
            <a:r>
              <a:rPr lang="en-US" dirty="0" smtClean="0"/>
              <a:t> a;</a:t>
            </a:r>
          </a:p>
          <a:p>
            <a:r>
              <a:rPr lang="en-US" dirty="0" err="1"/>
              <a:t>i</a:t>
            </a:r>
            <a:r>
              <a:rPr lang="en-US" dirty="0" err="1" smtClean="0"/>
              <a:t>nt</a:t>
            </a:r>
            <a:r>
              <a:rPr lang="en-US" dirty="0" smtClean="0"/>
              <a:t> b;</a:t>
            </a:r>
          </a:p>
          <a:p>
            <a:endParaRPr lang="en-US" dirty="0"/>
          </a:p>
          <a:p>
            <a:r>
              <a:rPr lang="en-US" dirty="0" smtClean="0"/>
              <a:t>What if core 0 writes</a:t>
            </a:r>
          </a:p>
          <a:p>
            <a:r>
              <a:rPr lang="en-US" dirty="0" smtClean="0"/>
              <a:t>a and core 1 </a:t>
            </a:r>
            <a:r>
              <a:rPr lang="en-US" dirty="0" err="1" smtClean="0"/>
              <a:t>wrtites</a:t>
            </a:r>
            <a:r>
              <a:rPr lang="en-US" dirty="0" smtClean="0"/>
              <a:t> b</a:t>
            </a:r>
          </a:p>
          <a:p>
            <a:r>
              <a:rPr lang="en-US" dirty="0" smtClean="0"/>
              <a:t>and both variables are</a:t>
            </a:r>
          </a:p>
          <a:p>
            <a:r>
              <a:rPr lang="en-US" dirty="0"/>
              <a:t>i</a:t>
            </a:r>
            <a:r>
              <a:rPr lang="en-US" dirty="0" smtClean="0"/>
              <a:t>n the same cache line?</a:t>
            </a:r>
          </a:p>
          <a:p>
            <a:endParaRPr lang="en-US" dirty="0"/>
          </a:p>
          <a:p>
            <a:r>
              <a:rPr lang="en-US" dirty="0" smtClean="0"/>
              <a:t>CL has to be flushed for each</a:t>
            </a:r>
          </a:p>
          <a:p>
            <a:r>
              <a:rPr lang="en-US" dirty="0"/>
              <a:t>w</a:t>
            </a:r>
            <a:r>
              <a:rPr lang="en-US" dirty="0" smtClean="0"/>
              <a:t>rite, even though no data is shared!</a:t>
            </a:r>
          </a:p>
          <a:p>
            <a:endParaRPr lang="en-US" dirty="0"/>
          </a:p>
          <a:p>
            <a:r>
              <a:rPr lang="en-US" dirty="0" smtClean="0"/>
              <a:t>This phenomenon is called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False Sharing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– False Sharing Benchmark</a:t>
            </a:r>
            <a:endParaRPr lang="en-US" dirty="0"/>
          </a:p>
        </p:txBody>
      </p:sp>
      <p:sp>
        <p:nvSpPr>
          <p:cNvPr id="21" name="Content Placeholder 1"/>
          <p:cNvSpPr>
            <a:spLocks noGrp="1"/>
          </p:cNvSpPr>
          <p:nvPr>
            <p:ph idx="1"/>
          </p:nvPr>
        </p:nvSpPr>
        <p:spPr>
          <a:xfrm>
            <a:off x="323850" y="1352554"/>
            <a:ext cx="8496300" cy="4895846"/>
          </a:xfrm>
        </p:spPr>
        <p:txBody>
          <a:bodyPr/>
          <a:lstStyle/>
          <a:p>
            <a:r>
              <a:rPr lang="en-US" dirty="0" smtClean="0"/>
              <a:t>Idea: Allocate uint8_t array a, let core 0 write to a[0] and core 1 to a[x]</a:t>
            </a:r>
          </a:p>
          <a:p>
            <a:r>
              <a:rPr lang="en-US" dirty="0" smtClean="0"/>
              <a:t>If x is larger than the size of one CL this should be “fast” because both cores operate on their on cached copy of different CLs</a:t>
            </a:r>
          </a:p>
          <a:p>
            <a:r>
              <a:rPr lang="en-US" dirty="0" smtClean="0"/>
              <a:t>If x is smaller than one CL it will be slow, due to false sharing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In practice it is a bit harder to get it right </a:t>
            </a:r>
            <a:r>
              <a:rPr lang="en-US" dirty="0" smtClean="0">
                <a:sym typeface="Wingdings" pitchFamily="2" charset="2"/>
              </a:rPr>
              <a:t>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If we write only once it might not really be parallel -&gt; do it in a large enough loop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If we write only one Byte in each iteration we will not see much because of loop overhead (incrementing counter, jump) -&gt; write 8 bytes in inner loop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Make sure the compiler does not “optimize” your loop by removing it!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7349399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– False Sharing Benchmark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815" y="1232756"/>
            <a:ext cx="7620000" cy="47625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94945" y="5995256"/>
            <a:ext cx="50214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Machine: Intel Core i5 3230M</a:t>
            </a:r>
          </a:p>
          <a:p>
            <a:r>
              <a:rPr lang="en-US" dirty="0" smtClean="0"/>
              <a:t>Compiler: </a:t>
            </a:r>
            <a:r>
              <a:rPr lang="en-US" dirty="0" err="1" smtClean="0"/>
              <a:t>gcc</a:t>
            </a:r>
            <a:r>
              <a:rPr lang="en-US" dirty="0" smtClean="0"/>
              <a:t> 4.9.1 –O3 –</a:t>
            </a:r>
            <a:r>
              <a:rPr lang="en-US" dirty="0" err="1" smtClean="0"/>
              <a:t>fopenmp</a:t>
            </a:r>
            <a:r>
              <a:rPr lang="en-US" dirty="0" smtClean="0"/>
              <a:t> –</a:t>
            </a:r>
            <a:r>
              <a:rPr lang="en-US" dirty="0" err="1" smtClean="0"/>
              <a:t>std</a:t>
            </a:r>
            <a:r>
              <a:rPr lang="en-US" dirty="0" smtClean="0"/>
              <a:t>=gnu11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24245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Benchmarking / Plots</a:t>
            </a:r>
            <a:endParaRPr lang="en-US" dirty="0"/>
          </a:p>
        </p:txBody>
      </p:sp>
      <p:sp>
        <p:nvSpPr>
          <p:cNvPr id="21" name="Content Placeholder 1"/>
          <p:cNvSpPr>
            <a:spLocks noGrp="1"/>
          </p:cNvSpPr>
          <p:nvPr>
            <p:ph idx="1"/>
          </p:nvPr>
        </p:nvSpPr>
        <p:spPr>
          <a:xfrm>
            <a:off x="323850" y="1352554"/>
            <a:ext cx="8496300" cy="4895846"/>
          </a:xfrm>
        </p:spPr>
        <p:txBody>
          <a:bodyPr/>
          <a:lstStyle/>
          <a:p>
            <a:r>
              <a:rPr lang="en-US" dirty="0" smtClean="0"/>
              <a:t>Make sure you can explain your data!</a:t>
            </a:r>
          </a:p>
          <a:p>
            <a:r>
              <a:rPr lang="en-US" dirty="0" smtClean="0"/>
              <a:t>Plots should</a:t>
            </a:r>
          </a:p>
          <a:p>
            <a:pPr lvl="1"/>
            <a:r>
              <a:rPr lang="en-US" dirty="0"/>
              <a:t>h</a:t>
            </a:r>
            <a:r>
              <a:rPr lang="en-US" dirty="0" smtClean="0"/>
              <a:t>ave labels + units on x and y axis</a:t>
            </a:r>
          </a:p>
          <a:p>
            <a:pPr lvl="1"/>
            <a:r>
              <a:rPr lang="en-US" dirty="0"/>
              <a:t>h</a:t>
            </a:r>
            <a:r>
              <a:rPr lang="en-US" dirty="0" smtClean="0"/>
              <a:t>ave legends or a description of each line/color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ome indication of accuracy of measurements</a:t>
            </a:r>
          </a:p>
          <a:p>
            <a:pPr lvl="1"/>
            <a:r>
              <a:rPr lang="en-US" dirty="0" smtClean="0"/>
              <a:t>do not measure only once or show only the minimum!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You can make plots with many different software packages, my personal favorite is GNU R</a:t>
            </a:r>
          </a:p>
          <a:p>
            <a:pPr lvl="1"/>
            <a:r>
              <a:rPr lang="en-US" dirty="0" smtClean="0"/>
              <a:t>Free Software</a:t>
            </a:r>
          </a:p>
          <a:p>
            <a:pPr lvl="1"/>
            <a:r>
              <a:rPr lang="en-US" dirty="0" smtClean="0"/>
              <a:t>Includes many statistic / data-analysis functions</a:t>
            </a:r>
          </a:p>
          <a:p>
            <a:pPr lvl="1"/>
            <a:r>
              <a:rPr lang="en-US" dirty="0" smtClean="0"/>
              <a:t>Is probably harder to learn than Excel/</a:t>
            </a:r>
            <a:r>
              <a:rPr lang="en-US" dirty="0" err="1" smtClean="0"/>
              <a:t>Gnuplot</a:t>
            </a:r>
            <a:r>
              <a:rPr lang="en-US" smtClean="0"/>
              <a:t>, but generates nicer plots</a:t>
            </a:r>
          </a:p>
        </p:txBody>
      </p:sp>
    </p:spTree>
    <p:extLst>
      <p:ext uri="{BB962C8B-B14F-4D97-AF65-F5344CB8AC3E}">
        <p14:creationId xmlns:p14="http://schemas.microsoft.com/office/powerpoint/2010/main" val="346924245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th_praesentation_4zu3_ETH2">
  <a:themeElements>
    <a:clrScheme name="ETH Zuerich - ETH 2">
      <a:dk1>
        <a:sysClr val="windowText" lastClr="000000"/>
      </a:dk1>
      <a:lt1>
        <a:sysClr val="window" lastClr="FFFFFF"/>
      </a:lt1>
      <a:dk2>
        <a:srgbClr val="1269B0"/>
      </a:dk2>
      <a:lt2>
        <a:srgbClr val="485A2C"/>
      </a:lt2>
      <a:accent1>
        <a:srgbClr val="72791C"/>
      </a:accent1>
      <a:accent2>
        <a:srgbClr val="91056A"/>
      </a:accent2>
      <a:accent3>
        <a:srgbClr val="6F6F64"/>
      </a:accent3>
      <a:accent4>
        <a:srgbClr val="A8322D"/>
      </a:accent4>
      <a:accent5>
        <a:srgbClr val="007A96"/>
      </a:accent5>
      <a:accent6>
        <a:srgbClr val="956013"/>
      </a:accent6>
      <a:hlink>
        <a:srgbClr val="1269B0"/>
      </a:hlink>
      <a:folHlink>
        <a:srgbClr val="8CB63C"/>
      </a:folHlink>
    </a:clrScheme>
    <a:fontScheme name="ETH Züric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/>
          </a:solidFill>
          <a:headEnd type="none" w="med" len="med"/>
          <a:tailEnd type="triangl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48108</TotalTime>
  <Words>331</Words>
  <Application>Microsoft Office PowerPoint</Application>
  <PresentationFormat>On-screen Show (4:3)</PresentationFormat>
  <Paragraphs>53</Paragraphs>
  <Slides>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eth_praesentation_4zu3_ETH2</vt:lpstr>
      <vt:lpstr>DPHPC Recitation Session 4 Sequential Consistency</vt:lpstr>
      <vt:lpstr>Homework – False Sharing</vt:lpstr>
      <vt:lpstr>Homework – False Sharing Benchmark</vt:lpstr>
      <vt:lpstr>Homework – False Sharing Benchmark</vt:lpstr>
      <vt:lpstr>On Benchmarking / Plots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timos</dc:creator>
  <cp:lastModifiedBy>timos</cp:lastModifiedBy>
  <cp:revision>1295</cp:revision>
  <dcterms:created xsi:type="dcterms:W3CDTF">2013-07-08T20:33:37Z</dcterms:created>
  <dcterms:modified xsi:type="dcterms:W3CDTF">2014-10-12T20:01:54Z</dcterms:modified>
</cp:coreProperties>
</file>